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Economica"/>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6.xml"/><Relationship Id="rId33" Type="http://schemas.openxmlformats.org/officeDocument/2006/relationships/font" Target="fonts/Economica-boldItalic.fntdata"/><Relationship Id="rId10" Type="http://schemas.openxmlformats.org/officeDocument/2006/relationships/slide" Target="slides/slide5.xml"/><Relationship Id="rId32" Type="http://schemas.openxmlformats.org/officeDocument/2006/relationships/font" Target="fonts/Economica-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ournalism.org/2019/06/05/many-americans-say-made-up-news-is-a-critical-problem-that-needs-to-be-fixe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lsides.com/media-bias/media-bias-char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8a26f154a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8a26f154a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sure to disclose that these findings are technical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89df4f96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89df4f96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0f5c76f5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0f5c76f5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89df4f96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89df4f96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0f5c76f5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0f5c76f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0e9e73a0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0e9e73a0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0e9e73a0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0e9e73a0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0f5c76f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0f5c76f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0f5c76f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0f5c76f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0f5c76f5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0f5c76f5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8a26f154a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8a26f154a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89df4f96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89df4f96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f5c76f5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f5c76f5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0f5c76f5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0f5c76f5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0f5c76f5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0f5c76f5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8a26f154a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8a26f154a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07483b0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07483b0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https://www.journalism.org/2019/06/05/many-americans-say-made-up-news-is-a-critical-problem-that-needs-to-be-fixed/</a:t>
            </a:r>
            <a:endParaRPr/>
          </a:p>
          <a:p>
            <a:pPr indent="0" lvl="0" marL="0" rtl="0" algn="l">
              <a:spcBef>
                <a:spcPts val="0"/>
              </a:spcBef>
              <a:spcAft>
                <a:spcPts val="0"/>
              </a:spcAft>
              <a:buNone/>
            </a:pPr>
            <a:r>
              <a:t/>
            </a:r>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Bias is often unavoidable, a fact increasingly obvious in news reporting and journalism. According to a survey conducted by the Pew Research Center in Spring 2019, 50% of Americans say made-up news or information is a very big problem in the United States. This ranks higher than issues like violent crime and climate change.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However, it is unclear how to mitigate this problem. According to the same survey, 63% of Americans have stopped getting their news from a particular outlet and 43% have lessened their overall news intake. While this may lower the amount of false information consumed, total avoidance of world issues is undesirable.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07483b0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07483b0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https://www.allsides.com/media-bias/media-bias-chart</a:t>
            </a:r>
            <a:endParaRPr/>
          </a:p>
          <a:p>
            <a:pPr indent="0" lvl="0" marL="0" rtl="0" algn="l">
              <a:spcBef>
                <a:spcPts val="0"/>
              </a:spcBef>
              <a:spcAft>
                <a:spcPts val="0"/>
              </a:spcAft>
              <a:buNone/>
            </a:pPr>
            <a:r>
              <a:t/>
            </a:r>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A possible solution is to consume media from multiple news sources, with various political affiliations. By reading reporting from different sources, the mutually reported information will likely be closer to fact. However, the task of consuming multiple times the standard amount of media is infeasible for the average person. Instead, the hope is to produce a programmatic procedure to gather news topics, devoid of bias.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8a26f154a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8a26f154a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8a26f15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8a26f15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8a26f154a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8a26f154a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8a26f154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8a26f154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rgbClr val="202124"/>
                </a:solidFill>
                <a:highlight>
                  <a:srgbClr val="FFFFFF"/>
                </a:highlight>
              </a:rPr>
              <a:t>nouns, verbs, adjectives, and adverbs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89df4f9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89df4f9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7.png"/><Relationship Id="rId11" Type="http://schemas.openxmlformats.org/officeDocument/2006/relationships/image" Target="../media/image1.png"/><Relationship Id="rId10"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29.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News Article Topic Prediction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Emma Gillen, </a:t>
            </a:r>
            <a:endParaRPr/>
          </a:p>
          <a:p>
            <a:pPr indent="0" lvl="0" marL="0" rtl="0" algn="ctr">
              <a:spcBef>
                <a:spcPts val="0"/>
              </a:spcBef>
              <a:spcAft>
                <a:spcPts val="0"/>
              </a:spcAft>
              <a:buNone/>
            </a:pPr>
            <a:r>
              <a:rPr lang="en"/>
              <a:t>Prasad Duvvuri, </a:t>
            </a:r>
            <a:endParaRPr/>
          </a:p>
          <a:p>
            <a:pPr indent="0" lvl="0" marL="0" rtl="0" algn="ctr">
              <a:spcBef>
                <a:spcPts val="0"/>
              </a:spcBef>
              <a:spcAft>
                <a:spcPts val="0"/>
              </a:spcAft>
              <a:buNone/>
            </a:pPr>
            <a:r>
              <a:rPr lang="en"/>
              <a:t>Tiffannie Mac Donald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ctrTitle"/>
          </p:nvPr>
        </p:nvSpPr>
        <p:spPr>
          <a:xfrm>
            <a:off x="3044700" y="1825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Exploration and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 Labeled</a:t>
            </a:r>
            <a:endParaRPr/>
          </a:p>
        </p:txBody>
      </p:sp>
      <p:pic>
        <p:nvPicPr>
          <p:cNvPr id="142" name="Google Shape;142;p23"/>
          <p:cNvPicPr preferRelativeResize="0"/>
          <p:nvPr/>
        </p:nvPicPr>
        <p:blipFill>
          <a:blip r:embed="rId3">
            <a:alphaModFix/>
          </a:blip>
          <a:stretch>
            <a:fillRect/>
          </a:stretch>
        </p:blipFill>
        <p:spPr>
          <a:xfrm>
            <a:off x="1587925" y="1147225"/>
            <a:ext cx="6828499" cy="369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K-Means Clustering - Unlabeled</a:t>
            </a:r>
            <a:endParaRPr/>
          </a:p>
        </p:txBody>
      </p:sp>
      <p:grpSp>
        <p:nvGrpSpPr>
          <p:cNvPr id="148" name="Google Shape;148;p24"/>
          <p:cNvGrpSpPr/>
          <p:nvPr/>
        </p:nvGrpSpPr>
        <p:grpSpPr>
          <a:xfrm>
            <a:off x="1563750" y="1147225"/>
            <a:ext cx="6828499" cy="3691475"/>
            <a:chOff x="1639950" y="1147225"/>
            <a:chExt cx="6828499" cy="3691475"/>
          </a:xfrm>
        </p:grpSpPr>
        <p:pic>
          <p:nvPicPr>
            <p:cNvPr id="149" name="Google Shape;149;p24"/>
            <p:cNvPicPr preferRelativeResize="0"/>
            <p:nvPr/>
          </p:nvPicPr>
          <p:blipFill>
            <a:blip r:embed="rId3">
              <a:alphaModFix/>
            </a:blip>
            <a:stretch>
              <a:fillRect/>
            </a:stretch>
          </p:blipFill>
          <p:spPr>
            <a:xfrm>
              <a:off x="1639950" y="1147225"/>
              <a:ext cx="6828499" cy="3691475"/>
            </a:xfrm>
            <a:prstGeom prst="rect">
              <a:avLst/>
            </a:prstGeom>
            <a:noFill/>
            <a:ln>
              <a:noFill/>
            </a:ln>
          </p:spPr>
        </p:pic>
        <p:sp>
          <p:nvSpPr>
            <p:cNvPr id="150" name="Google Shape;150;p24"/>
            <p:cNvSpPr/>
            <p:nvPr/>
          </p:nvSpPr>
          <p:spPr>
            <a:xfrm>
              <a:off x="7587875" y="1371575"/>
              <a:ext cx="771600" cy="557100"/>
            </a:xfrm>
            <a:prstGeom prst="rect">
              <a:avLst/>
            </a:prstGeom>
            <a:solidFill>
              <a:schemeClr val="l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Word Clouds</a:t>
            </a:r>
            <a:endParaRPr/>
          </a:p>
        </p:txBody>
      </p:sp>
      <p:pic>
        <p:nvPicPr>
          <p:cNvPr id="156" name="Google Shape;156;p25"/>
          <p:cNvPicPr preferRelativeResize="0"/>
          <p:nvPr/>
        </p:nvPicPr>
        <p:blipFill rotWithShape="1">
          <a:blip r:embed="rId3">
            <a:alphaModFix/>
          </a:blip>
          <a:srcRect b="0" l="0" r="0" t="3072"/>
          <a:stretch/>
        </p:blipFill>
        <p:spPr>
          <a:xfrm>
            <a:off x="488600" y="1190925"/>
            <a:ext cx="2754800" cy="1376575"/>
          </a:xfrm>
          <a:prstGeom prst="rect">
            <a:avLst/>
          </a:prstGeom>
          <a:noFill/>
          <a:ln>
            <a:noFill/>
          </a:ln>
        </p:spPr>
      </p:pic>
      <p:pic>
        <p:nvPicPr>
          <p:cNvPr id="157" name="Google Shape;157;p25"/>
          <p:cNvPicPr preferRelativeResize="0"/>
          <p:nvPr/>
        </p:nvPicPr>
        <p:blipFill>
          <a:blip r:embed="rId4">
            <a:alphaModFix/>
          </a:blip>
          <a:stretch>
            <a:fillRect/>
          </a:stretch>
        </p:blipFill>
        <p:spPr>
          <a:xfrm>
            <a:off x="3297912" y="2059525"/>
            <a:ext cx="2647005" cy="1544650"/>
          </a:xfrm>
          <a:prstGeom prst="rect">
            <a:avLst/>
          </a:prstGeom>
          <a:noFill/>
          <a:ln>
            <a:noFill/>
          </a:ln>
        </p:spPr>
      </p:pic>
      <p:pic>
        <p:nvPicPr>
          <p:cNvPr id="158" name="Google Shape;158;p25"/>
          <p:cNvPicPr preferRelativeResize="0"/>
          <p:nvPr/>
        </p:nvPicPr>
        <p:blipFill>
          <a:blip r:embed="rId5">
            <a:alphaModFix/>
          </a:blip>
          <a:stretch>
            <a:fillRect/>
          </a:stretch>
        </p:blipFill>
        <p:spPr>
          <a:xfrm>
            <a:off x="390000" y="3029025"/>
            <a:ext cx="2956224" cy="1544650"/>
          </a:xfrm>
          <a:prstGeom prst="rect">
            <a:avLst/>
          </a:prstGeom>
          <a:noFill/>
          <a:ln>
            <a:noFill/>
          </a:ln>
        </p:spPr>
      </p:pic>
      <p:pic>
        <p:nvPicPr>
          <p:cNvPr id="159" name="Google Shape;159;p25"/>
          <p:cNvPicPr preferRelativeResize="0"/>
          <p:nvPr/>
        </p:nvPicPr>
        <p:blipFill>
          <a:blip r:embed="rId6">
            <a:alphaModFix/>
          </a:blip>
          <a:stretch>
            <a:fillRect/>
          </a:stretch>
        </p:blipFill>
        <p:spPr>
          <a:xfrm>
            <a:off x="5902100" y="1147225"/>
            <a:ext cx="2804400" cy="1421075"/>
          </a:xfrm>
          <a:prstGeom prst="rect">
            <a:avLst/>
          </a:prstGeom>
          <a:noFill/>
          <a:ln>
            <a:noFill/>
          </a:ln>
        </p:spPr>
      </p:pic>
      <p:pic>
        <p:nvPicPr>
          <p:cNvPr id="160" name="Google Shape;160;p25"/>
          <p:cNvPicPr preferRelativeResize="0"/>
          <p:nvPr/>
        </p:nvPicPr>
        <p:blipFill>
          <a:blip r:embed="rId7">
            <a:alphaModFix/>
          </a:blip>
          <a:stretch>
            <a:fillRect/>
          </a:stretch>
        </p:blipFill>
        <p:spPr>
          <a:xfrm>
            <a:off x="5999413" y="3108821"/>
            <a:ext cx="2754800" cy="14648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Modeling- Predicted vs. Actual</a:t>
            </a:r>
            <a:endParaRPr/>
          </a:p>
        </p:txBody>
      </p:sp>
      <p:sp>
        <p:nvSpPr>
          <p:cNvPr id="166" name="Google Shape;166;p26"/>
          <p:cNvSpPr txBox="1"/>
          <p:nvPr>
            <p:ph idx="1" type="body"/>
          </p:nvPr>
        </p:nvSpPr>
        <p:spPr>
          <a:xfrm>
            <a:off x="169075" y="1352000"/>
            <a:ext cx="27678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Predicted- topics found using Gensim library</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Actual- the topics assigned to the cluster upon reading in the data</a:t>
            </a:r>
            <a:endParaRPr/>
          </a:p>
        </p:txBody>
      </p:sp>
      <p:pic>
        <p:nvPicPr>
          <p:cNvPr id="167" name="Google Shape;167;p26"/>
          <p:cNvPicPr preferRelativeResize="0"/>
          <p:nvPr/>
        </p:nvPicPr>
        <p:blipFill>
          <a:blip r:embed="rId3">
            <a:alphaModFix/>
          </a:blip>
          <a:stretch>
            <a:fillRect/>
          </a:stretch>
        </p:blipFill>
        <p:spPr>
          <a:xfrm>
            <a:off x="4131350" y="1147225"/>
            <a:ext cx="4449054" cy="369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Supervised Models</a:t>
            </a:r>
            <a:endParaRPr/>
          </a:p>
        </p:txBody>
      </p:sp>
      <p:sp>
        <p:nvSpPr>
          <p:cNvPr id="173" name="Google Shape;173;p27"/>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 Explored</a:t>
            </a:r>
            <a:endParaRPr/>
          </a:p>
        </p:txBody>
      </p:sp>
      <p:sp>
        <p:nvSpPr>
          <p:cNvPr id="179" name="Google Shape;179;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Multinomial</a:t>
            </a:r>
            <a:r>
              <a:rPr lang="en"/>
              <a:t> Naive Bayes (MNB)</a:t>
            </a:r>
            <a:endParaRPr/>
          </a:p>
          <a:p>
            <a:pPr indent="-342900" lvl="0" marL="457200" rtl="0" algn="l">
              <a:spcBef>
                <a:spcPts val="0"/>
              </a:spcBef>
              <a:spcAft>
                <a:spcPts val="0"/>
              </a:spcAft>
              <a:buSzPts val="1800"/>
              <a:buChar char="●"/>
            </a:pPr>
            <a:r>
              <a:rPr lang="en"/>
              <a:t>Bernoulli</a:t>
            </a:r>
            <a:r>
              <a:rPr lang="en"/>
              <a:t> Naive Bayes (BNB)</a:t>
            </a:r>
            <a:endParaRPr/>
          </a:p>
          <a:p>
            <a:pPr indent="-342900" lvl="0" marL="457200" rtl="0" algn="l">
              <a:spcBef>
                <a:spcPts val="0"/>
              </a:spcBef>
              <a:spcAft>
                <a:spcPts val="0"/>
              </a:spcAft>
              <a:buSzPts val="1800"/>
              <a:buChar char="●"/>
            </a:pPr>
            <a:r>
              <a:rPr lang="en"/>
              <a:t>k-Nearest Neighbors (kNN) </a:t>
            </a:r>
            <a:endParaRPr/>
          </a:p>
          <a:p>
            <a:pPr indent="-342900" lvl="0" marL="457200" rtl="0" algn="l">
              <a:spcBef>
                <a:spcPts val="0"/>
              </a:spcBef>
              <a:spcAft>
                <a:spcPts val="0"/>
              </a:spcAft>
              <a:buSzPts val="1800"/>
              <a:buChar char="●"/>
            </a:pPr>
            <a:r>
              <a:rPr lang="en"/>
              <a:t>Support Vector Machine (SVM)</a:t>
            </a:r>
            <a:endParaRPr/>
          </a:p>
          <a:p>
            <a:pPr indent="-317500" lvl="1" marL="914400" rtl="0" algn="l">
              <a:spcBef>
                <a:spcPts val="0"/>
              </a:spcBef>
              <a:spcAft>
                <a:spcPts val="0"/>
              </a:spcAft>
              <a:buSzPts val="1400"/>
              <a:buChar char="○"/>
            </a:pPr>
            <a:r>
              <a:rPr lang="en"/>
              <a:t>Linear</a:t>
            </a:r>
            <a:endParaRPr/>
          </a:p>
          <a:p>
            <a:pPr indent="-317500" lvl="1" marL="914400" rtl="0" algn="l">
              <a:spcBef>
                <a:spcPts val="0"/>
              </a:spcBef>
              <a:spcAft>
                <a:spcPts val="0"/>
              </a:spcAft>
              <a:buSzPts val="1400"/>
              <a:buChar char="○"/>
            </a:pPr>
            <a:r>
              <a:rPr lang="en"/>
              <a:t>Polynomial</a:t>
            </a:r>
            <a:endParaRPr/>
          </a:p>
          <a:p>
            <a:pPr indent="-317500" lvl="1" marL="914400" rtl="0" algn="l">
              <a:spcBef>
                <a:spcPts val="0"/>
              </a:spcBef>
              <a:spcAft>
                <a:spcPts val="0"/>
              </a:spcAft>
              <a:buSzPts val="1400"/>
              <a:buChar char="○"/>
            </a:pPr>
            <a:r>
              <a:rPr lang="en"/>
              <a:t>Radial Basis Function (RBF)</a:t>
            </a:r>
            <a:endParaRPr/>
          </a:p>
          <a:p>
            <a:pPr indent="-342900" lvl="0" marL="457200" rtl="0" algn="l">
              <a:spcBef>
                <a:spcPts val="0"/>
              </a:spcBef>
              <a:spcAft>
                <a:spcPts val="0"/>
              </a:spcAft>
              <a:buSzPts val="1800"/>
              <a:buChar char="●"/>
            </a:pPr>
            <a:r>
              <a:rPr lang="en"/>
              <a:t>Decision Tree</a:t>
            </a:r>
            <a:endParaRPr/>
          </a:p>
          <a:p>
            <a:pPr indent="-342900" lvl="0" marL="457200" rtl="0" algn="l">
              <a:spcBef>
                <a:spcPts val="0"/>
              </a:spcBef>
              <a:spcAft>
                <a:spcPts val="0"/>
              </a:spcAft>
              <a:buSzPts val="1800"/>
              <a:buChar char="●"/>
            </a:pPr>
            <a:r>
              <a:rPr lang="en"/>
              <a:t>Random Forest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1052650" y="204974"/>
            <a:ext cx="6958652" cy="471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1014000" y="174748"/>
            <a:ext cx="6997299" cy="4737176"/>
          </a:xfrm>
          <a:prstGeom prst="rect">
            <a:avLst/>
          </a:prstGeom>
          <a:noFill/>
          <a:ln>
            <a:noFill/>
          </a:ln>
        </p:spPr>
      </p:pic>
      <p:sp>
        <p:nvSpPr>
          <p:cNvPr id="190" name="Google Shape;190;p30"/>
          <p:cNvSpPr/>
          <p:nvPr/>
        </p:nvSpPr>
        <p:spPr>
          <a:xfrm>
            <a:off x="1386025" y="974125"/>
            <a:ext cx="350100" cy="288300"/>
          </a:xfrm>
          <a:prstGeom prst="star5">
            <a:avLst>
              <a:gd fmla="val 19098" name="adj"/>
              <a:gd fmla="val 105146" name="hf"/>
              <a:gd fmla="val 110557" name="vf"/>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3">
            <a:alphaModFix/>
          </a:blip>
          <a:stretch>
            <a:fillRect/>
          </a:stretch>
        </p:blipFill>
        <p:spPr>
          <a:xfrm>
            <a:off x="853900" y="102975"/>
            <a:ext cx="7670725" cy="486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9" name="Google Shape;69;p14"/>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Multinomial Naive Bayes - Top Features</a:t>
            </a:r>
            <a:endParaRPr/>
          </a:p>
        </p:txBody>
      </p:sp>
      <p:pic>
        <p:nvPicPr>
          <p:cNvPr id="201" name="Google Shape;201;p32"/>
          <p:cNvPicPr preferRelativeResize="0"/>
          <p:nvPr/>
        </p:nvPicPr>
        <p:blipFill>
          <a:blip r:embed="rId3">
            <a:alphaModFix/>
          </a:blip>
          <a:stretch>
            <a:fillRect/>
          </a:stretch>
        </p:blipFill>
        <p:spPr>
          <a:xfrm>
            <a:off x="152400" y="1299625"/>
            <a:ext cx="4516200" cy="2919650"/>
          </a:xfrm>
          <a:prstGeom prst="rect">
            <a:avLst/>
          </a:prstGeom>
          <a:noFill/>
          <a:ln>
            <a:noFill/>
          </a:ln>
        </p:spPr>
      </p:pic>
      <p:pic>
        <p:nvPicPr>
          <p:cNvPr id="202" name="Google Shape;202;p32"/>
          <p:cNvPicPr preferRelativeResize="0"/>
          <p:nvPr/>
        </p:nvPicPr>
        <p:blipFill>
          <a:blip r:embed="rId4">
            <a:alphaModFix/>
          </a:blip>
          <a:stretch>
            <a:fillRect/>
          </a:stretch>
        </p:blipFill>
        <p:spPr>
          <a:xfrm>
            <a:off x="4702175" y="1311325"/>
            <a:ext cx="4350700" cy="278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Selection Based on P-Value</a:t>
            </a:r>
            <a:endParaRPr/>
          </a:p>
        </p:txBody>
      </p:sp>
      <p:sp>
        <p:nvSpPr>
          <p:cNvPr id="208" name="Google Shape;208;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33"/>
          <p:cNvPicPr preferRelativeResize="0"/>
          <p:nvPr/>
        </p:nvPicPr>
        <p:blipFill>
          <a:blip r:embed="rId3">
            <a:alphaModFix/>
          </a:blip>
          <a:stretch>
            <a:fillRect/>
          </a:stretch>
        </p:blipFill>
        <p:spPr>
          <a:xfrm>
            <a:off x="103175" y="1453438"/>
            <a:ext cx="4416475" cy="2897575"/>
          </a:xfrm>
          <a:prstGeom prst="rect">
            <a:avLst/>
          </a:prstGeom>
          <a:noFill/>
          <a:ln>
            <a:noFill/>
          </a:ln>
        </p:spPr>
      </p:pic>
      <p:pic>
        <p:nvPicPr>
          <p:cNvPr id="210" name="Google Shape;210;p33"/>
          <p:cNvPicPr preferRelativeResize="0"/>
          <p:nvPr/>
        </p:nvPicPr>
        <p:blipFill>
          <a:blip r:embed="rId4">
            <a:alphaModFix/>
          </a:blip>
          <a:stretch>
            <a:fillRect/>
          </a:stretch>
        </p:blipFill>
        <p:spPr>
          <a:xfrm>
            <a:off x="4443453" y="1397225"/>
            <a:ext cx="4688721" cy="2897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4"/>
          <p:cNvPicPr preferRelativeResize="0"/>
          <p:nvPr/>
        </p:nvPicPr>
        <p:blipFill rotWithShape="1">
          <a:blip r:embed="rId3">
            <a:alphaModFix/>
          </a:blip>
          <a:srcRect b="91765" l="0" r="0" t="0"/>
          <a:stretch/>
        </p:blipFill>
        <p:spPr>
          <a:xfrm>
            <a:off x="371363" y="76201"/>
            <a:ext cx="8401274" cy="385874"/>
          </a:xfrm>
          <a:prstGeom prst="rect">
            <a:avLst/>
          </a:prstGeom>
          <a:noFill/>
          <a:ln>
            <a:noFill/>
          </a:ln>
        </p:spPr>
      </p:pic>
      <p:pic>
        <p:nvPicPr>
          <p:cNvPr id="216" name="Google Shape;216;p34"/>
          <p:cNvPicPr preferRelativeResize="0"/>
          <p:nvPr/>
        </p:nvPicPr>
        <p:blipFill>
          <a:blip r:embed="rId4">
            <a:alphaModFix/>
          </a:blip>
          <a:stretch>
            <a:fillRect/>
          </a:stretch>
        </p:blipFill>
        <p:spPr>
          <a:xfrm>
            <a:off x="1543850" y="628750"/>
            <a:ext cx="6208700" cy="4376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&amp; Conclusion</a:t>
            </a:r>
            <a:endParaRPr/>
          </a:p>
        </p:txBody>
      </p:sp>
      <p:sp>
        <p:nvSpPr>
          <p:cNvPr id="222" name="Google Shape;222;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Multinomial Naive Bayes is best suited for this task</a:t>
            </a:r>
            <a:endParaRPr/>
          </a:p>
          <a:p>
            <a:pPr indent="-317500" lvl="1" marL="914400" rtl="0" algn="l">
              <a:spcBef>
                <a:spcPts val="0"/>
              </a:spcBef>
              <a:spcAft>
                <a:spcPts val="0"/>
              </a:spcAft>
              <a:buSzPts val="1400"/>
              <a:buChar char="○"/>
            </a:pPr>
            <a:r>
              <a:rPr lang="en"/>
              <a:t>Speed</a:t>
            </a:r>
            <a:endParaRPr/>
          </a:p>
          <a:p>
            <a:pPr indent="-317500" lvl="1" marL="914400" rtl="0" algn="l">
              <a:spcBef>
                <a:spcPts val="0"/>
              </a:spcBef>
              <a:spcAft>
                <a:spcPts val="0"/>
              </a:spcAft>
              <a:buSzPts val="1400"/>
              <a:buChar char="○"/>
            </a:pPr>
            <a:r>
              <a:rPr lang="en"/>
              <a:t>Feature ranks</a:t>
            </a:r>
            <a:endParaRPr/>
          </a:p>
          <a:p>
            <a:pPr indent="-342900" lvl="0" marL="457200" rtl="0" algn="l">
              <a:spcBef>
                <a:spcPts val="0"/>
              </a:spcBef>
              <a:spcAft>
                <a:spcPts val="0"/>
              </a:spcAft>
              <a:buSzPts val="1800"/>
              <a:buChar char="●"/>
            </a:pPr>
            <a:r>
              <a:rPr lang="en"/>
              <a:t>Gensim Lemmatizer</a:t>
            </a:r>
            <a:endParaRPr/>
          </a:p>
          <a:p>
            <a:pPr indent="-342900" lvl="0" marL="457200" rtl="0" algn="l">
              <a:spcBef>
                <a:spcPts val="0"/>
              </a:spcBef>
              <a:spcAft>
                <a:spcPts val="0"/>
              </a:spcAft>
              <a:buSzPts val="1800"/>
              <a:buChar char="●"/>
            </a:pPr>
            <a:r>
              <a:rPr lang="en"/>
              <a:t>Tf-idf vectorization</a:t>
            </a:r>
            <a:endParaRPr/>
          </a:p>
          <a:p>
            <a:pPr indent="-342900" lvl="0" marL="457200" rtl="0" algn="l">
              <a:spcBef>
                <a:spcPts val="0"/>
              </a:spcBef>
              <a:spcAft>
                <a:spcPts val="0"/>
              </a:spcAft>
              <a:buSzPts val="1800"/>
              <a:buChar char="●"/>
            </a:pPr>
            <a:r>
              <a:rPr lang="en"/>
              <a:t>Accuracy above 90% at classifying unseen documents</a:t>
            </a:r>
            <a:endParaRPr/>
          </a:p>
          <a:p>
            <a:pPr indent="-342900" lvl="0" marL="457200" rtl="0" algn="l">
              <a:spcBef>
                <a:spcPts val="0"/>
              </a:spcBef>
              <a:spcAft>
                <a:spcPts val="0"/>
              </a:spcAft>
              <a:buSzPts val="1800"/>
              <a:buChar char="●"/>
            </a:pPr>
            <a:r>
              <a:rPr lang="en"/>
              <a:t>Can categorize news articles </a:t>
            </a:r>
            <a:endParaRPr/>
          </a:p>
          <a:p>
            <a:pPr indent="-342900" lvl="0" marL="457200" rtl="0" algn="l">
              <a:spcBef>
                <a:spcPts val="0"/>
              </a:spcBef>
              <a:spcAft>
                <a:spcPts val="0"/>
              </a:spcAft>
              <a:buSzPts val="1800"/>
              <a:buChar char="●"/>
            </a:pPr>
            <a:r>
              <a:rPr lang="en"/>
              <a:t>Feature ranking shows us what topics to expect</a:t>
            </a:r>
            <a:endParaRPr/>
          </a:p>
          <a:p>
            <a:pPr indent="-342900" lvl="0" marL="457200" rtl="0" algn="l">
              <a:spcBef>
                <a:spcPts val="0"/>
              </a:spcBef>
              <a:spcAft>
                <a:spcPts val="0"/>
              </a:spcAft>
              <a:buSzPts val="1800"/>
              <a:buChar char="●"/>
            </a:pPr>
            <a:r>
              <a:rPr lang="en"/>
              <a:t>Word clouds and topic modeling can be used to understand high level ideas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28" name="Google Shape;228;p36"/>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 we trust the news? </a:t>
            </a:r>
            <a:endParaRPr/>
          </a:p>
        </p:txBody>
      </p:sp>
      <p:sp>
        <p:nvSpPr>
          <p:cNvPr id="75" name="Google Shape;75;p15"/>
          <p:cNvSpPr txBox="1"/>
          <p:nvPr>
            <p:ph idx="1" type="body"/>
          </p:nvPr>
        </p:nvSpPr>
        <p:spPr>
          <a:xfrm>
            <a:off x="311700" y="1225225"/>
            <a:ext cx="42603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Survey conducted by the Pew Research Center in Spring 2019</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50% of Americans say made-up news or information is a very big problem in the United States</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63% of Americans have stopped getting their news from a particular outlet </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43% have lessened their overall news intake</a:t>
            </a:r>
            <a:endParaRPr sz="2500"/>
          </a:p>
        </p:txBody>
      </p:sp>
      <p:pic>
        <p:nvPicPr>
          <p:cNvPr id="76" name="Google Shape;76;p15"/>
          <p:cNvPicPr preferRelativeResize="0"/>
          <p:nvPr/>
        </p:nvPicPr>
        <p:blipFill rotWithShape="1">
          <a:blip r:embed="rId3">
            <a:alphaModFix/>
          </a:blip>
          <a:srcRect b="50000" l="0" r="0" t="0"/>
          <a:stretch/>
        </p:blipFill>
        <p:spPr>
          <a:xfrm>
            <a:off x="5464975" y="854800"/>
            <a:ext cx="3174475" cy="347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can we mitigate this?</a:t>
            </a:r>
            <a:endParaRPr/>
          </a:p>
        </p:txBody>
      </p:sp>
      <p:sp>
        <p:nvSpPr>
          <p:cNvPr id="82" name="Google Shape;82;p16"/>
          <p:cNvSpPr txBox="1"/>
          <p:nvPr>
            <p:ph idx="1" type="body"/>
          </p:nvPr>
        </p:nvSpPr>
        <p:spPr>
          <a:xfrm>
            <a:off x="311700" y="1225225"/>
            <a:ext cx="43497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Gather news f</a:t>
            </a:r>
            <a:r>
              <a:rPr lang="en"/>
              <a:t>rom various different sources, with varying perspective</a:t>
            </a:r>
            <a:endParaRPr/>
          </a:p>
          <a:p>
            <a:pPr indent="-342900" lvl="0" marL="457200" rtl="0" algn="l">
              <a:spcBef>
                <a:spcPts val="0"/>
              </a:spcBef>
              <a:spcAft>
                <a:spcPts val="0"/>
              </a:spcAft>
              <a:buSzPts val="1800"/>
              <a:buChar char="●"/>
            </a:pPr>
            <a:r>
              <a:rPr lang="en"/>
              <a:t>Build a model on labeled data to categorize news articles by topic</a:t>
            </a:r>
            <a:endParaRPr/>
          </a:p>
          <a:p>
            <a:pPr indent="-342900" lvl="0" marL="457200" rtl="0" algn="l">
              <a:spcBef>
                <a:spcPts val="0"/>
              </a:spcBef>
              <a:spcAft>
                <a:spcPts val="0"/>
              </a:spcAft>
              <a:buSzPts val="1800"/>
              <a:buChar char="●"/>
            </a:pPr>
            <a:r>
              <a:rPr lang="en"/>
              <a:t>Use models/labels to get a “big picture” idea of what is going on in each topic</a:t>
            </a:r>
            <a:endParaRPr/>
          </a:p>
        </p:txBody>
      </p:sp>
      <p:pic>
        <p:nvPicPr>
          <p:cNvPr id="83" name="Google Shape;83;p16"/>
          <p:cNvPicPr preferRelativeResize="0"/>
          <p:nvPr/>
        </p:nvPicPr>
        <p:blipFill>
          <a:blip r:embed="rId3">
            <a:alphaModFix/>
          </a:blip>
          <a:stretch>
            <a:fillRect/>
          </a:stretch>
        </p:blipFill>
        <p:spPr>
          <a:xfrm>
            <a:off x="5057775" y="603125"/>
            <a:ext cx="3644373" cy="411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ctrTitle"/>
          </p:nvPr>
        </p:nvSpPr>
        <p:spPr>
          <a:xfrm>
            <a:off x="2965175" y="1749050"/>
            <a:ext cx="31341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Collection and Processing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94" name="Google Shape;94;p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a:t>
            </a:r>
            <a:endParaRPr/>
          </a:p>
          <a:p>
            <a:pPr indent="-342900" lvl="0" marL="457200" rtl="0" algn="l">
              <a:spcBef>
                <a:spcPts val="1600"/>
              </a:spcBef>
              <a:spcAft>
                <a:spcPts val="0"/>
              </a:spcAft>
              <a:buSzPts val="1800"/>
              <a:buChar char="●"/>
            </a:pPr>
            <a:r>
              <a:rPr lang="en"/>
              <a:t>Medical</a:t>
            </a:r>
            <a:endParaRPr/>
          </a:p>
          <a:p>
            <a:pPr indent="-342900" lvl="0" marL="457200" rtl="0" algn="l">
              <a:spcBef>
                <a:spcPts val="0"/>
              </a:spcBef>
              <a:spcAft>
                <a:spcPts val="0"/>
              </a:spcAft>
              <a:buSzPts val="1800"/>
              <a:buChar char="●"/>
            </a:pPr>
            <a:r>
              <a:rPr lang="en"/>
              <a:t>Politics</a:t>
            </a:r>
            <a:endParaRPr/>
          </a:p>
          <a:p>
            <a:pPr indent="-342900" lvl="0" marL="457200" rtl="0" algn="l">
              <a:spcBef>
                <a:spcPts val="0"/>
              </a:spcBef>
              <a:spcAft>
                <a:spcPts val="0"/>
              </a:spcAft>
              <a:buSzPts val="1800"/>
              <a:buChar char="●"/>
            </a:pPr>
            <a:r>
              <a:rPr lang="en"/>
              <a:t>Business</a:t>
            </a:r>
            <a:endParaRPr/>
          </a:p>
          <a:p>
            <a:pPr indent="-342900" lvl="0" marL="457200" rtl="0" algn="l">
              <a:spcBef>
                <a:spcPts val="0"/>
              </a:spcBef>
              <a:spcAft>
                <a:spcPts val="0"/>
              </a:spcAft>
              <a:buSzPts val="1800"/>
              <a:buChar char="●"/>
            </a:pPr>
            <a:r>
              <a:rPr lang="en"/>
              <a:t>Sports</a:t>
            </a:r>
            <a:endParaRPr/>
          </a:p>
          <a:p>
            <a:pPr indent="-342900" lvl="0" marL="457200" rtl="0" algn="l">
              <a:spcBef>
                <a:spcPts val="0"/>
              </a:spcBef>
              <a:spcAft>
                <a:spcPts val="0"/>
              </a:spcAft>
              <a:buSzPts val="1800"/>
              <a:buChar char="●"/>
            </a:pPr>
            <a:r>
              <a:rPr lang="en"/>
              <a:t>Entertainment</a:t>
            </a:r>
            <a:endParaRPr/>
          </a:p>
          <a:p>
            <a:pPr indent="0" lvl="0" marL="0" rtl="0" algn="l">
              <a:spcBef>
                <a:spcPts val="160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7596750" y="1785475"/>
            <a:ext cx="1395366" cy="646860"/>
          </a:xfrm>
          <a:prstGeom prst="rect">
            <a:avLst/>
          </a:prstGeom>
          <a:noFill/>
          <a:ln>
            <a:noFill/>
          </a:ln>
        </p:spPr>
      </p:pic>
      <p:pic>
        <p:nvPicPr>
          <p:cNvPr id="96" name="Google Shape;96;p18"/>
          <p:cNvPicPr preferRelativeResize="0"/>
          <p:nvPr/>
        </p:nvPicPr>
        <p:blipFill>
          <a:blip r:embed="rId4">
            <a:alphaModFix/>
          </a:blip>
          <a:stretch>
            <a:fillRect/>
          </a:stretch>
        </p:blipFill>
        <p:spPr>
          <a:xfrm>
            <a:off x="5948424" y="1889396"/>
            <a:ext cx="1395366" cy="591415"/>
          </a:xfrm>
          <a:prstGeom prst="rect">
            <a:avLst/>
          </a:prstGeom>
          <a:noFill/>
          <a:ln>
            <a:noFill/>
          </a:ln>
        </p:spPr>
      </p:pic>
      <p:pic>
        <p:nvPicPr>
          <p:cNvPr id="97" name="Google Shape;97;p18"/>
          <p:cNvPicPr preferRelativeResize="0"/>
          <p:nvPr/>
        </p:nvPicPr>
        <p:blipFill>
          <a:blip r:embed="rId5">
            <a:alphaModFix/>
          </a:blip>
          <a:stretch>
            <a:fillRect/>
          </a:stretch>
        </p:blipFill>
        <p:spPr>
          <a:xfrm>
            <a:off x="5948419" y="131367"/>
            <a:ext cx="1395366" cy="1395369"/>
          </a:xfrm>
          <a:prstGeom prst="rect">
            <a:avLst/>
          </a:prstGeom>
          <a:noFill/>
          <a:ln>
            <a:noFill/>
          </a:ln>
        </p:spPr>
      </p:pic>
      <p:pic>
        <p:nvPicPr>
          <p:cNvPr id="98" name="Google Shape;98;p18"/>
          <p:cNvPicPr preferRelativeResize="0"/>
          <p:nvPr/>
        </p:nvPicPr>
        <p:blipFill rotWithShape="1">
          <a:blip r:embed="rId6">
            <a:alphaModFix/>
          </a:blip>
          <a:srcRect b="0" l="22229" r="22212" t="0"/>
          <a:stretch/>
        </p:blipFill>
        <p:spPr>
          <a:xfrm>
            <a:off x="7607775" y="110100"/>
            <a:ext cx="1376918" cy="1395350"/>
          </a:xfrm>
          <a:prstGeom prst="rect">
            <a:avLst/>
          </a:prstGeom>
          <a:noFill/>
          <a:ln>
            <a:noFill/>
          </a:ln>
        </p:spPr>
      </p:pic>
      <p:pic>
        <p:nvPicPr>
          <p:cNvPr id="99" name="Google Shape;99;p18"/>
          <p:cNvPicPr preferRelativeResize="0"/>
          <p:nvPr/>
        </p:nvPicPr>
        <p:blipFill>
          <a:blip r:embed="rId7">
            <a:alphaModFix/>
          </a:blip>
          <a:stretch>
            <a:fillRect/>
          </a:stretch>
        </p:blipFill>
        <p:spPr>
          <a:xfrm>
            <a:off x="5635375" y="3751275"/>
            <a:ext cx="1716650" cy="1142325"/>
          </a:xfrm>
          <a:prstGeom prst="rect">
            <a:avLst/>
          </a:prstGeom>
          <a:noFill/>
          <a:ln>
            <a:noFill/>
          </a:ln>
        </p:spPr>
      </p:pic>
      <p:pic>
        <p:nvPicPr>
          <p:cNvPr id="100" name="Google Shape;100;p18"/>
          <p:cNvPicPr preferRelativeResize="0"/>
          <p:nvPr/>
        </p:nvPicPr>
        <p:blipFill rotWithShape="1">
          <a:blip r:embed="rId8">
            <a:alphaModFix/>
          </a:blip>
          <a:srcRect b="0" l="0" r="78822" t="0"/>
          <a:stretch/>
        </p:blipFill>
        <p:spPr>
          <a:xfrm>
            <a:off x="7795590" y="3860475"/>
            <a:ext cx="1097350" cy="923925"/>
          </a:xfrm>
          <a:prstGeom prst="rect">
            <a:avLst/>
          </a:prstGeom>
          <a:noFill/>
          <a:ln>
            <a:noFill/>
          </a:ln>
        </p:spPr>
      </p:pic>
      <p:pic>
        <p:nvPicPr>
          <p:cNvPr id="101" name="Google Shape;101;p18"/>
          <p:cNvPicPr preferRelativeResize="0"/>
          <p:nvPr/>
        </p:nvPicPr>
        <p:blipFill>
          <a:blip r:embed="rId9">
            <a:alphaModFix/>
          </a:blip>
          <a:stretch>
            <a:fillRect/>
          </a:stretch>
        </p:blipFill>
        <p:spPr>
          <a:xfrm>
            <a:off x="7620748" y="2467003"/>
            <a:ext cx="1447050" cy="1447050"/>
          </a:xfrm>
          <a:prstGeom prst="rect">
            <a:avLst/>
          </a:prstGeom>
          <a:noFill/>
          <a:ln>
            <a:noFill/>
          </a:ln>
        </p:spPr>
      </p:pic>
      <p:pic>
        <p:nvPicPr>
          <p:cNvPr id="102" name="Google Shape;102;p18"/>
          <p:cNvPicPr preferRelativeResize="0"/>
          <p:nvPr/>
        </p:nvPicPr>
        <p:blipFill rotWithShape="1">
          <a:blip r:embed="rId10">
            <a:alphaModFix/>
          </a:blip>
          <a:srcRect b="10611" l="0" r="0" t="11821"/>
          <a:stretch/>
        </p:blipFill>
        <p:spPr>
          <a:xfrm>
            <a:off x="5216700" y="2634850"/>
            <a:ext cx="2303850" cy="991225"/>
          </a:xfrm>
          <a:prstGeom prst="rect">
            <a:avLst/>
          </a:prstGeom>
          <a:noFill/>
          <a:ln>
            <a:noFill/>
          </a:ln>
        </p:spPr>
      </p:pic>
      <p:pic>
        <p:nvPicPr>
          <p:cNvPr id="103" name="Google Shape;103;p18"/>
          <p:cNvPicPr preferRelativeResize="0"/>
          <p:nvPr/>
        </p:nvPicPr>
        <p:blipFill rotWithShape="1">
          <a:blip r:embed="rId11">
            <a:alphaModFix/>
          </a:blip>
          <a:srcRect b="15558" l="0" r="0" t="14202"/>
          <a:stretch/>
        </p:blipFill>
        <p:spPr>
          <a:xfrm>
            <a:off x="4119350" y="3751275"/>
            <a:ext cx="1097350" cy="1142325"/>
          </a:xfrm>
          <a:prstGeom prst="rect">
            <a:avLst/>
          </a:prstGeom>
          <a:noFill/>
          <a:ln>
            <a:noFill/>
          </a:ln>
        </p:spPr>
      </p:pic>
      <p:sp>
        <p:nvSpPr>
          <p:cNvPr id="104" name="Google Shape;104;p18"/>
          <p:cNvSpPr/>
          <p:nvPr/>
        </p:nvSpPr>
        <p:spPr>
          <a:xfrm>
            <a:off x="3600450" y="2571750"/>
            <a:ext cx="5543400" cy="23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txBox="1"/>
          <p:nvPr/>
        </p:nvSpPr>
        <p:spPr>
          <a:xfrm>
            <a:off x="3718325" y="2678900"/>
            <a:ext cx="1395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Open Sans"/>
                <a:ea typeface="Open Sans"/>
                <a:cs typeface="Open Sans"/>
                <a:sym typeface="Open Sans"/>
              </a:rPr>
              <a:t>Specialized</a:t>
            </a:r>
            <a:endParaRPr b="1" sz="1500">
              <a:latin typeface="Open Sans"/>
              <a:ea typeface="Open Sans"/>
              <a:cs typeface="Open Sans"/>
              <a:sym typeface="Open Sans"/>
            </a:endParaRPr>
          </a:p>
          <a:p>
            <a:pPr indent="0" lvl="0" marL="0" rtl="0" algn="l">
              <a:spcBef>
                <a:spcPts val="0"/>
              </a:spcBef>
              <a:spcAft>
                <a:spcPts val="0"/>
              </a:spcAft>
              <a:buNone/>
            </a:pPr>
            <a:r>
              <a:rPr b="1" lang="en" sz="1500">
                <a:latin typeface="Open Sans"/>
                <a:ea typeface="Open Sans"/>
                <a:cs typeface="Open Sans"/>
                <a:sym typeface="Open Sans"/>
              </a:rPr>
              <a:t>Sources</a:t>
            </a:r>
            <a:endParaRPr b="1" sz="15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3">
            <a:alphaModFix/>
          </a:blip>
          <a:srcRect b="1777" l="0" r="0" t="0"/>
          <a:stretch/>
        </p:blipFill>
        <p:spPr>
          <a:xfrm>
            <a:off x="58150" y="38700"/>
            <a:ext cx="7356925" cy="4976151"/>
          </a:xfrm>
          <a:prstGeom prst="rect">
            <a:avLst/>
          </a:prstGeom>
          <a:noFill/>
          <a:ln>
            <a:noFill/>
          </a:ln>
        </p:spPr>
      </p:pic>
      <p:sp>
        <p:nvSpPr>
          <p:cNvPr id="111" name="Google Shape;111;p19"/>
          <p:cNvSpPr/>
          <p:nvPr/>
        </p:nvSpPr>
        <p:spPr>
          <a:xfrm>
            <a:off x="5186375" y="641750"/>
            <a:ext cx="2228700" cy="437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9"/>
          <p:cNvCxnSpPr/>
          <p:nvPr/>
        </p:nvCxnSpPr>
        <p:spPr>
          <a:xfrm rot="10800000">
            <a:off x="7265300" y="332225"/>
            <a:ext cx="825000" cy="567900"/>
          </a:xfrm>
          <a:prstGeom prst="straightConnector1">
            <a:avLst/>
          </a:prstGeom>
          <a:noFill/>
          <a:ln cap="flat" cmpd="sng" w="28575">
            <a:solidFill>
              <a:srgbClr val="FF0000"/>
            </a:solidFill>
            <a:prstDash val="solid"/>
            <a:round/>
            <a:headEnd len="med" w="med" type="none"/>
            <a:tailEnd len="med" w="med" type="triangle"/>
          </a:ln>
        </p:spPr>
      </p:cxnSp>
      <p:cxnSp>
        <p:nvCxnSpPr>
          <p:cNvPr id="113" name="Google Shape;113;p19"/>
          <p:cNvCxnSpPr/>
          <p:nvPr/>
        </p:nvCxnSpPr>
        <p:spPr>
          <a:xfrm rot="10800000">
            <a:off x="2561200" y="610800"/>
            <a:ext cx="5464800" cy="760800"/>
          </a:xfrm>
          <a:prstGeom prst="straightConnector1">
            <a:avLst/>
          </a:prstGeom>
          <a:noFill/>
          <a:ln cap="flat" cmpd="sng" w="28575">
            <a:solidFill>
              <a:srgbClr val="FF0000"/>
            </a:solidFill>
            <a:prstDash val="solid"/>
            <a:round/>
            <a:headEnd len="med" w="med" type="none"/>
            <a:tailEnd len="med" w="med" type="triangle"/>
          </a:ln>
        </p:spPr>
      </p:cxnSp>
      <p:cxnSp>
        <p:nvCxnSpPr>
          <p:cNvPr id="114" name="Google Shape;114;p19"/>
          <p:cNvCxnSpPr/>
          <p:nvPr/>
        </p:nvCxnSpPr>
        <p:spPr>
          <a:xfrm flipH="1">
            <a:off x="4865000" y="2539600"/>
            <a:ext cx="3150300" cy="1725300"/>
          </a:xfrm>
          <a:prstGeom prst="straightConnector1">
            <a:avLst/>
          </a:prstGeom>
          <a:noFill/>
          <a:ln cap="flat" cmpd="sng" w="28575">
            <a:solidFill>
              <a:srgbClr val="FF0000"/>
            </a:solidFill>
            <a:prstDash val="solid"/>
            <a:round/>
            <a:headEnd len="med" w="med" type="none"/>
            <a:tailEnd len="med" w="med" type="triangle"/>
          </a:ln>
        </p:spPr>
      </p:cxnSp>
      <p:sp>
        <p:nvSpPr>
          <p:cNvPr id="115" name="Google Shape;115;p19"/>
          <p:cNvSpPr txBox="1"/>
          <p:nvPr/>
        </p:nvSpPr>
        <p:spPr>
          <a:xfrm>
            <a:off x="8090300" y="739375"/>
            <a:ext cx="10179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Title</a:t>
            </a:r>
            <a:endParaRPr b="1">
              <a:latin typeface="Open Sans"/>
              <a:ea typeface="Open Sans"/>
              <a:cs typeface="Open Sans"/>
              <a:sym typeface="Open Sans"/>
            </a:endParaRPr>
          </a:p>
        </p:txBody>
      </p:sp>
      <p:sp>
        <p:nvSpPr>
          <p:cNvPr id="116" name="Google Shape;116;p19"/>
          <p:cNvSpPr txBox="1"/>
          <p:nvPr/>
        </p:nvSpPr>
        <p:spPr>
          <a:xfrm>
            <a:off x="8090300" y="1190625"/>
            <a:ext cx="10179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Author(s)</a:t>
            </a:r>
            <a:endParaRPr b="1">
              <a:latin typeface="Open Sans"/>
              <a:ea typeface="Open Sans"/>
              <a:cs typeface="Open Sans"/>
              <a:sym typeface="Open Sans"/>
            </a:endParaRPr>
          </a:p>
        </p:txBody>
      </p:sp>
      <p:sp>
        <p:nvSpPr>
          <p:cNvPr id="117" name="Google Shape;117;p19"/>
          <p:cNvSpPr txBox="1"/>
          <p:nvPr/>
        </p:nvSpPr>
        <p:spPr>
          <a:xfrm>
            <a:off x="8015300" y="2306850"/>
            <a:ext cx="10929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Article Text</a:t>
            </a:r>
            <a:endParaRPr b="1">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Corpus </a:t>
            </a:r>
            <a:r>
              <a:rPr lang="en"/>
              <a:t>Preparation</a:t>
            </a:r>
            <a:endParaRPr/>
          </a:p>
        </p:txBody>
      </p:sp>
      <p:sp>
        <p:nvSpPr>
          <p:cNvPr id="123" name="Google Shape;123;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Tokenization</a:t>
            </a:r>
            <a:endParaRPr/>
          </a:p>
          <a:p>
            <a:pPr indent="-342900" lvl="0" marL="457200" rtl="0" algn="l">
              <a:spcBef>
                <a:spcPts val="1600"/>
              </a:spcBef>
              <a:spcAft>
                <a:spcPts val="0"/>
              </a:spcAft>
              <a:buSzPts val="1800"/>
              <a:buChar char="●"/>
            </a:pPr>
            <a:r>
              <a:rPr lang="en"/>
              <a:t>Using Regular Expressions</a:t>
            </a:r>
            <a:endParaRPr/>
          </a:p>
          <a:p>
            <a:pPr indent="0" lvl="0" marL="0" rtl="0" algn="l">
              <a:spcBef>
                <a:spcPts val="1600"/>
              </a:spcBef>
              <a:spcAft>
                <a:spcPts val="0"/>
              </a:spcAft>
              <a:buNone/>
            </a:pPr>
            <a:r>
              <a:rPr lang="en"/>
              <a:t>Vectorization</a:t>
            </a:r>
            <a:endParaRPr/>
          </a:p>
          <a:p>
            <a:pPr indent="-342900" lvl="0" marL="457200" rtl="0" algn="l">
              <a:spcBef>
                <a:spcPts val="1600"/>
              </a:spcBef>
              <a:spcAft>
                <a:spcPts val="0"/>
              </a:spcAft>
              <a:buSzPts val="1800"/>
              <a:buChar char="●"/>
            </a:pPr>
            <a:r>
              <a:rPr lang="en"/>
              <a:t>TF-IDF </a:t>
            </a:r>
            <a:endParaRPr/>
          </a:p>
          <a:p>
            <a:pPr indent="-342900" lvl="0" marL="457200" rtl="0" algn="l">
              <a:spcBef>
                <a:spcPts val="0"/>
              </a:spcBef>
              <a:spcAft>
                <a:spcPts val="0"/>
              </a:spcAft>
              <a:buSzPts val="1800"/>
              <a:buChar char="●"/>
            </a:pPr>
            <a:r>
              <a:rPr lang="en"/>
              <a:t>Binary</a:t>
            </a:r>
            <a:endParaRPr/>
          </a:p>
          <a:p>
            <a:pPr indent="0" lvl="0" marL="0" rtl="0" algn="l">
              <a:spcBef>
                <a:spcPts val="1600"/>
              </a:spcBef>
              <a:spcAft>
                <a:spcPts val="0"/>
              </a:spcAft>
              <a:buNone/>
            </a:pPr>
            <a:r>
              <a:rPr lang="en"/>
              <a:t>Stemming and Lemmatization</a:t>
            </a:r>
            <a:endParaRPr/>
          </a:p>
          <a:p>
            <a:pPr indent="-342900" lvl="0" marL="457200" rtl="0" algn="l">
              <a:spcBef>
                <a:spcPts val="1600"/>
              </a:spcBef>
              <a:spcAft>
                <a:spcPts val="0"/>
              </a:spcAft>
              <a:buSzPts val="1800"/>
              <a:buChar char="●"/>
            </a:pPr>
            <a:r>
              <a:rPr lang="en"/>
              <a:t>Gensim Lemmatizer</a:t>
            </a:r>
            <a:endParaRPr/>
          </a:p>
          <a:p>
            <a:pPr indent="-342900" lvl="0" marL="457200" rtl="0" algn="l">
              <a:spcBef>
                <a:spcPts val="0"/>
              </a:spcBef>
              <a:spcAft>
                <a:spcPts val="0"/>
              </a:spcAft>
              <a:buSzPts val="1800"/>
              <a:buChar char="●"/>
            </a:pPr>
            <a:r>
              <a:rPr lang="en"/>
              <a:t>Porter Stemmer</a:t>
            </a:r>
            <a:endParaRPr/>
          </a:p>
          <a:p>
            <a:pPr indent="0" lvl="0" marL="0" rtl="0" algn="l">
              <a:spcBef>
                <a:spcPts val="1600"/>
              </a:spcBef>
              <a:spcAft>
                <a:spcPts val="1600"/>
              </a:spcAft>
              <a:buNone/>
            </a:pPr>
            <a:r>
              <a:t/>
            </a:r>
            <a:endParaRPr/>
          </a:p>
        </p:txBody>
      </p:sp>
      <p:sp>
        <p:nvSpPr>
          <p:cNvPr id="124" name="Google Shape;124;p20"/>
          <p:cNvSpPr txBox="1"/>
          <p:nvPr/>
        </p:nvSpPr>
        <p:spPr>
          <a:xfrm>
            <a:off x="4768450" y="3418300"/>
            <a:ext cx="28611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Four </a:t>
            </a:r>
            <a:r>
              <a:rPr lang="en" sz="1800">
                <a:latin typeface="Open Sans"/>
                <a:ea typeface="Open Sans"/>
                <a:cs typeface="Open Sans"/>
                <a:sym typeface="Open Sans"/>
              </a:rPr>
              <a:t>combinations</a:t>
            </a:r>
            <a:endParaRPr sz="1800">
              <a:latin typeface="Open Sans"/>
              <a:ea typeface="Open Sans"/>
              <a:cs typeface="Open Sans"/>
              <a:sym typeface="Open Sans"/>
            </a:endParaRPr>
          </a:p>
        </p:txBody>
      </p:sp>
      <p:sp>
        <p:nvSpPr>
          <p:cNvPr id="125" name="Google Shape;125;p20"/>
          <p:cNvSpPr/>
          <p:nvPr/>
        </p:nvSpPr>
        <p:spPr>
          <a:xfrm>
            <a:off x="3879050" y="2358625"/>
            <a:ext cx="771600" cy="2604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 type="body"/>
          </p:nvPr>
        </p:nvSpPr>
        <p:spPr>
          <a:xfrm>
            <a:off x="311700" y="1225225"/>
            <a:ext cx="8520600" cy="3708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1" name="Google Shape;131;p21"/>
          <p:cNvPicPr preferRelativeResize="0"/>
          <p:nvPr/>
        </p:nvPicPr>
        <p:blipFill>
          <a:blip r:embed="rId3">
            <a:alphaModFix/>
          </a:blip>
          <a:stretch>
            <a:fillRect/>
          </a:stretch>
        </p:blipFill>
        <p:spPr>
          <a:xfrm>
            <a:off x="1919052" y="73702"/>
            <a:ext cx="5187774" cy="4860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